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4"/>
  </p:notesMasterIdLst>
  <p:handoutMasterIdLst>
    <p:handoutMasterId r:id="rId125"/>
  </p:handoutMasterIdLst>
  <p:sldIdLst>
    <p:sldId id="256" r:id="rId2"/>
    <p:sldId id="260" r:id="rId3"/>
    <p:sldId id="261" r:id="rId4"/>
    <p:sldId id="262" r:id="rId5"/>
    <p:sldId id="263" r:id="rId6"/>
    <p:sldId id="353" r:id="rId7"/>
    <p:sldId id="258" r:id="rId8"/>
    <p:sldId id="348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370" r:id="rId17"/>
    <p:sldId id="371" r:id="rId18"/>
    <p:sldId id="349" r:id="rId19"/>
    <p:sldId id="352" r:id="rId20"/>
    <p:sldId id="358" r:id="rId21"/>
    <p:sldId id="359" r:id="rId22"/>
    <p:sldId id="360" r:id="rId23"/>
    <p:sldId id="361" r:id="rId24"/>
    <p:sldId id="277" r:id="rId25"/>
    <p:sldId id="278" r:id="rId26"/>
    <p:sldId id="275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354" r:id="rId42"/>
    <p:sldId id="294" r:id="rId43"/>
    <p:sldId id="355" r:id="rId44"/>
    <p:sldId id="356" r:id="rId45"/>
    <p:sldId id="297" r:id="rId46"/>
    <p:sldId id="298" r:id="rId47"/>
    <p:sldId id="362" r:id="rId48"/>
    <p:sldId id="369" r:id="rId49"/>
    <p:sldId id="299" r:id="rId50"/>
    <p:sldId id="363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459" r:id="rId67"/>
    <p:sldId id="372" r:id="rId68"/>
    <p:sldId id="374" r:id="rId69"/>
    <p:sldId id="383" r:id="rId70"/>
    <p:sldId id="384" r:id="rId71"/>
    <p:sldId id="385" r:id="rId72"/>
    <p:sldId id="387" r:id="rId73"/>
    <p:sldId id="388" r:id="rId74"/>
    <p:sldId id="389" r:id="rId75"/>
    <p:sldId id="390" r:id="rId76"/>
    <p:sldId id="391" r:id="rId77"/>
    <p:sldId id="392" r:id="rId78"/>
    <p:sldId id="393" r:id="rId79"/>
    <p:sldId id="394" r:id="rId80"/>
    <p:sldId id="395" r:id="rId81"/>
    <p:sldId id="396" r:id="rId82"/>
    <p:sldId id="397" r:id="rId83"/>
    <p:sldId id="398" r:id="rId84"/>
    <p:sldId id="399" r:id="rId85"/>
    <p:sldId id="410" r:id="rId86"/>
    <p:sldId id="440" r:id="rId87"/>
    <p:sldId id="450" r:id="rId88"/>
    <p:sldId id="454" r:id="rId89"/>
    <p:sldId id="455" r:id="rId90"/>
    <p:sldId id="456" r:id="rId91"/>
    <p:sldId id="317" r:id="rId92"/>
    <p:sldId id="318" r:id="rId93"/>
    <p:sldId id="319" r:id="rId94"/>
    <p:sldId id="320" r:id="rId95"/>
    <p:sldId id="321" r:id="rId96"/>
    <p:sldId id="322" r:id="rId97"/>
    <p:sldId id="323" r:id="rId98"/>
    <p:sldId id="324" r:id="rId99"/>
    <p:sldId id="325" r:id="rId100"/>
    <p:sldId id="326" r:id="rId101"/>
    <p:sldId id="327" r:id="rId102"/>
    <p:sldId id="328" r:id="rId103"/>
    <p:sldId id="329" r:id="rId104"/>
    <p:sldId id="330" r:id="rId105"/>
    <p:sldId id="331" r:id="rId106"/>
    <p:sldId id="332" r:id="rId107"/>
    <p:sldId id="333" r:id="rId108"/>
    <p:sldId id="334" r:id="rId109"/>
    <p:sldId id="335" r:id="rId110"/>
    <p:sldId id="336" r:id="rId111"/>
    <p:sldId id="337" r:id="rId112"/>
    <p:sldId id="338" r:id="rId113"/>
    <p:sldId id="339" r:id="rId114"/>
    <p:sldId id="340" r:id="rId115"/>
    <p:sldId id="341" r:id="rId116"/>
    <p:sldId id="342" r:id="rId117"/>
    <p:sldId id="343" r:id="rId118"/>
    <p:sldId id="344" r:id="rId119"/>
    <p:sldId id="345" r:id="rId120"/>
    <p:sldId id="346" r:id="rId121"/>
    <p:sldId id="347" r:id="rId122"/>
    <p:sldId id="350" r:id="rId1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94687" autoAdjust="0"/>
  </p:normalViewPr>
  <p:slideViewPr>
    <p:cSldViewPr>
      <p:cViewPr>
        <p:scale>
          <a:sx n="100" d="100"/>
          <a:sy n="100" d="100"/>
        </p:scale>
        <p:origin x="-162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53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E2208BC8-A378-4158-8813-B870E308AF5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60228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5157788"/>
            <a:ext cx="5903913" cy="1109662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ru-RU" alt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6045200"/>
            <a:ext cx="5903913" cy="696913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Tx/>
              <a:buNone/>
              <a:defRPr sz="2400" b="1"/>
            </a:lvl1pPr>
          </a:lstStyle>
          <a:p>
            <a:pPr lvl="0"/>
            <a:r>
              <a:rPr lang="ru-RU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89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0175" y="115888"/>
            <a:ext cx="1979613" cy="5903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15888"/>
            <a:ext cx="5788025" cy="5903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7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17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7588" y="908050"/>
            <a:ext cx="36322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3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19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43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5888"/>
            <a:ext cx="74168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908050"/>
            <a:ext cx="74168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Click to edit Master text styles</a:t>
            </a:r>
          </a:p>
          <a:p>
            <a:pPr lvl="1"/>
            <a:r>
              <a:rPr lang="ru-RU" altLang="en-US" smtClean="0"/>
              <a:t>Second level</a:t>
            </a:r>
          </a:p>
          <a:p>
            <a:pPr lvl="2"/>
            <a:r>
              <a:rPr lang="ru-RU" altLang="en-US" smtClean="0"/>
              <a:t>Third level</a:t>
            </a:r>
          </a:p>
          <a:p>
            <a:pPr lvl="3"/>
            <a:r>
              <a:rPr lang="ru-RU" altLang="en-US" smtClean="0"/>
              <a:t>Fourth level</a:t>
            </a:r>
          </a:p>
          <a:p>
            <a:pPr lvl="4"/>
            <a:r>
              <a:rPr lang="ru-RU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8080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8080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29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4.wmf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5.w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7.wmf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8.wmf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6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8.wmf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1.wmf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46.wmf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48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9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51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1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1.wmf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2.wmf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67544" y="5589240"/>
            <a:ext cx="7056015" cy="720725"/>
          </a:xfrm>
        </p:spPr>
        <p:txBody>
          <a:bodyPr/>
          <a:lstStyle/>
          <a:p>
            <a:r>
              <a:rPr lang="en-US" altLang="en-US" dirty="0" smtClean="0">
                <a:latin typeface="Tahoma" charset="0"/>
              </a:rPr>
              <a:t>Getting Started </a:t>
            </a:r>
            <a:endParaRPr lang="en-US" altLang="en-US" dirty="0">
              <a:latin typeface="Tahoma" charset="0"/>
            </a:endParaRPr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6093296"/>
            <a:ext cx="2590800" cy="647700"/>
          </a:xfrm>
        </p:spPr>
        <p:txBody>
          <a:bodyPr/>
          <a:lstStyle/>
          <a:p>
            <a:r>
              <a:rPr lang="ru-RU" altLang="en-US" dirty="0" smtClean="0"/>
              <a:t>C</a:t>
            </a:r>
            <a:r>
              <a:rPr lang="en-US" altLang="en-US" dirty="0" smtClean="0"/>
              <a:t>hapter 1</a:t>
            </a:r>
            <a:endParaRPr lang="uk-UA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052736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How much is each college class worth?</a:t>
            </a:r>
          </a:p>
        </p:txBody>
      </p:sp>
      <p:pic>
        <p:nvPicPr>
          <p:cNvPr id="195589" name="Picture 5" descr="C:\Users\Marsha\Pictures\6th Edition\question_mark_naugh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193032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Changing one small behavior is like making a ripple on a lake.</a:t>
            </a:r>
          </a:p>
        </p:txBody>
      </p:sp>
      <p:pic>
        <p:nvPicPr>
          <p:cNvPr id="71683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948238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899592" y="242088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Change one small behavior and you can change your life.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0600" y="2514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I will eat a healthy snack.  </a:t>
            </a:r>
            <a:r>
              <a:rPr lang="en-US" dirty="0" smtClean="0">
                <a:solidFill>
                  <a:srgbClr val="F8F8F8"/>
                </a:solidFill>
              </a:rPr>
              <a:t/>
            </a:r>
            <a:br>
              <a:rPr lang="en-US" dirty="0" smtClean="0">
                <a:solidFill>
                  <a:srgbClr val="F8F8F8"/>
                </a:solidFill>
              </a:rPr>
            </a:br>
            <a:r>
              <a:rPr lang="en-US" dirty="0" smtClean="0">
                <a:solidFill>
                  <a:srgbClr val="F8F8F8"/>
                </a:solidFill>
              </a:rPr>
              <a:t/>
            </a:r>
            <a:br>
              <a:rPr lang="en-US" dirty="0" smtClean="0">
                <a:solidFill>
                  <a:srgbClr val="F8F8F8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NOT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 will lose weight.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or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I will never eat cookies.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Step 3: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State in a positive way the behavior you wish to accomplish.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                  EXAMPLE</a:t>
            </a:r>
            <a:br>
              <a:rPr lang="en-US" dirty="0" smtClean="0"/>
            </a:br>
            <a:r>
              <a:rPr lang="en-US" dirty="0" smtClean="0">
                <a:solidFill>
                  <a:srgbClr val="F8F8F8"/>
                </a:solidFill>
              </a:rPr>
              <a:t/>
            </a:r>
            <a:br>
              <a:rPr lang="en-US" dirty="0" smtClean="0">
                <a:solidFill>
                  <a:srgbClr val="F8F8F8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 will eat a healthy snack. instead </a:t>
            </a:r>
            <a:r>
              <a:rPr lang="en-US" dirty="0" smtClean="0"/>
              <a:t>of eating cookies.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636912"/>
            <a:ext cx="2344489" cy="3512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hlink"/>
                </a:solidFill>
              </a:rPr>
              <a:t>Write an intention statement.</a:t>
            </a:r>
            <a:endParaRPr lang="en-US" dirty="0" smtClean="0"/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827584" y="2818080"/>
            <a:ext cx="58849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000" dirty="0" smtClean="0">
                <a:latin typeface="+mn-lt"/>
              </a:rPr>
              <a:t>I intend to eat a healthy</a:t>
            </a:r>
          </a:p>
          <a:p>
            <a:pPr>
              <a:defRPr/>
            </a:pPr>
            <a:r>
              <a:rPr lang="en-US" sz="4000" dirty="0" smtClean="0">
                <a:latin typeface="+mn-lt"/>
              </a:rPr>
              <a:t>snack.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Step 4</a:t>
            </a:r>
            <a:br>
              <a:rPr lang="en-US" dirty="0" smtClean="0"/>
            </a:br>
            <a:r>
              <a:rPr lang="en-US" sz="4800" dirty="0" smtClean="0">
                <a:solidFill>
                  <a:schemeClr val="hlink"/>
                </a:solidFill>
              </a:rPr>
              <a:t>Count the behavior</a:t>
            </a:r>
            <a:endParaRPr lang="en-US" sz="4800" dirty="0" smtClean="0"/>
          </a:p>
        </p:txBody>
      </p:sp>
      <p:sp>
        <p:nvSpPr>
          <p:cNvPr id="77827" name="Text Box 1027"/>
          <p:cNvSpPr txBox="1">
            <a:spLocks noChangeArrowheads="1"/>
          </p:cNvSpPr>
          <p:nvPr/>
        </p:nvSpPr>
        <p:spPr bwMode="auto">
          <a:xfrm>
            <a:off x="880988" y="3429000"/>
            <a:ext cx="70022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4800" dirty="0"/>
              <a:t>How many cookies do I</a:t>
            </a:r>
          </a:p>
          <a:p>
            <a:r>
              <a:rPr lang="en-US" altLang="en-US" sz="4800" dirty="0" smtClean="0"/>
              <a:t>eat </a:t>
            </a:r>
            <a:r>
              <a:rPr lang="en-US" altLang="en-US" sz="4800" dirty="0"/>
              <a:t>each day?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945909"/>
              </p:ext>
            </p:extLst>
          </p:nvPr>
        </p:nvGraphicFramePr>
        <p:xfrm>
          <a:off x="1259632" y="1052736"/>
          <a:ext cx="1681163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0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1681163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5" name="Object 1027"/>
          <p:cNvGraphicFramePr>
            <a:graphicFrameLocks noChangeAspect="1"/>
          </p:cNvGraphicFramePr>
          <p:nvPr/>
        </p:nvGraphicFramePr>
        <p:xfrm>
          <a:off x="5562600" y="2125663"/>
          <a:ext cx="1981200" cy="1227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1" name="Clip" r:id="rId5" imgW="772810" imgH="468619" progId="MS_ClipArt_Gallery.2">
                  <p:embed/>
                </p:oleObj>
              </mc:Choice>
              <mc:Fallback>
                <p:oleObj name="Clip" r:id="rId5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125663"/>
                        <a:ext cx="1981200" cy="1227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6" name="Object 1028"/>
          <p:cNvGraphicFramePr>
            <a:graphicFrameLocks noChangeAspect="1"/>
          </p:cNvGraphicFramePr>
          <p:nvPr/>
        </p:nvGraphicFramePr>
        <p:xfrm>
          <a:off x="914400" y="2743200"/>
          <a:ext cx="1833563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2" name="Clip" r:id="rId6" imgW="772810" imgH="468619" progId="MS_ClipArt_Gallery.2">
                  <p:embed/>
                </p:oleObj>
              </mc:Choice>
              <mc:Fallback>
                <p:oleObj name="Clip" r:id="rId6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1833563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1029"/>
          <p:cNvGraphicFramePr>
            <a:graphicFrameLocks noChangeAspect="1"/>
          </p:cNvGraphicFramePr>
          <p:nvPr/>
        </p:nvGraphicFramePr>
        <p:xfrm>
          <a:off x="4114800" y="3886200"/>
          <a:ext cx="18351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3" name="Clip" r:id="rId7" imgW="772810" imgH="468619" progId="MS_ClipArt_Gallery.2">
                  <p:embed/>
                </p:oleObj>
              </mc:Choice>
              <mc:Fallback>
                <p:oleObj name="Clip" r:id="rId7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886200"/>
                        <a:ext cx="1835150" cy="133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8" name="Object 1030"/>
          <p:cNvGraphicFramePr>
            <a:graphicFrameLocks noChangeAspect="1"/>
          </p:cNvGraphicFramePr>
          <p:nvPr/>
        </p:nvGraphicFramePr>
        <p:xfrm>
          <a:off x="1905000" y="4383088"/>
          <a:ext cx="1839913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4" name="Clip" r:id="rId8" imgW="772810" imgH="468619" progId="MS_ClipArt_Gallery.2">
                  <p:embed/>
                </p:oleObj>
              </mc:Choice>
              <mc:Fallback>
                <p:oleObj name="Clip" r:id="rId8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383088"/>
                        <a:ext cx="1839913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9" name="Object 1031"/>
          <p:cNvGraphicFramePr>
            <a:graphicFrameLocks noChangeAspect="1"/>
          </p:cNvGraphicFramePr>
          <p:nvPr/>
        </p:nvGraphicFramePr>
        <p:xfrm>
          <a:off x="6553200" y="3886200"/>
          <a:ext cx="182880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5" name="Clip" r:id="rId9" imgW="772810" imgH="468619" progId="MS_ClipArt_Gallery.2">
                  <p:embed/>
                </p:oleObj>
              </mc:Choice>
              <mc:Fallback>
                <p:oleObj name="Clip" r:id="rId9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886200"/>
                        <a:ext cx="182880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0" name="Object 1032"/>
          <p:cNvGraphicFramePr>
            <a:graphicFrameLocks noChangeAspect="1"/>
          </p:cNvGraphicFramePr>
          <p:nvPr/>
        </p:nvGraphicFramePr>
        <p:xfrm>
          <a:off x="4648200" y="381000"/>
          <a:ext cx="1916113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6" name="Clip" r:id="rId10" imgW="772810" imgH="468619" progId="MS_ClipArt_Gallery.2">
                  <p:embed/>
                </p:oleObj>
              </mc:Choice>
              <mc:Fallback>
                <p:oleObj name="Clip" r:id="rId10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81000"/>
                        <a:ext cx="1916113" cy="1144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41" name="Object 1033"/>
          <p:cNvGraphicFramePr>
            <a:graphicFrameLocks noChangeAspect="1"/>
          </p:cNvGraphicFramePr>
          <p:nvPr/>
        </p:nvGraphicFramePr>
        <p:xfrm>
          <a:off x="3200400" y="2012950"/>
          <a:ext cx="19812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37" name="Clip" r:id="rId11" imgW="772810" imgH="468619" progId="MS_ClipArt_Gallery.2">
                  <p:embed/>
                </p:oleObj>
              </mc:Choice>
              <mc:Fallback>
                <p:oleObj name="Clip" r:id="rId11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12950"/>
                        <a:ext cx="19812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98884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hlink"/>
                </a:solidFill>
              </a:rPr>
              <a:t>Step 5:</a:t>
            </a:r>
            <a:br>
              <a:rPr lang="en-US" dirty="0" smtClean="0">
                <a:solidFill>
                  <a:schemeClr val="hlink"/>
                </a:solidFill>
              </a:rPr>
            </a:br>
            <a:r>
              <a:rPr lang="en-US" dirty="0" smtClean="0">
                <a:solidFill>
                  <a:schemeClr val="hlink"/>
                </a:solidFill>
              </a:rPr>
              <a:t>Picture in your mind the actions you will take.  Visualize your success.  </a:t>
            </a:r>
            <a:endParaRPr lang="en-US" dirty="0" smtClean="0"/>
          </a:p>
        </p:txBody>
      </p:sp>
      <p:graphicFrame>
        <p:nvGraphicFramePr>
          <p:cNvPr id="798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581710"/>
              </p:ext>
            </p:extLst>
          </p:nvPr>
        </p:nvGraphicFramePr>
        <p:xfrm>
          <a:off x="3635896" y="3501008"/>
          <a:ext cx="225425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7" name="Clip" r:id="rId3" imgW="1544422" imgH="1817827" progId="MS_ClipArt_Gallery.2">
                  <p:embed/>
                </p:oleObj>
              </mc:Choice>
              <mc:Fallback>
                <p:oleObj name="Clip" r:id="rId3" imgW="1544422" imgH="181782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3501008"/>
                        <a:ext cx="2254250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085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Step 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>
                <a:solidFill>
                  <a:schemeClr val="hlink"/>
                </a:solidFill>
              </a:rPr>
              <a:t>Practice</a:t>
            </a:r>
            <a:endParaRPr lang="en-US" sz="5400" dirty="0" smtClean="0"/>
          </a:p>
        </p:txBody>
      </p:sp>
      <p:sp>
        <p:nvSpPr>
          <p:cNvPr id="80899" name="Text Box 1027"/>
          <p:cNvSpPr txBox="1">
            <a:spLocks noChangeArrowheads="1"/>
          </p:cNvSpPr>
          <p:nvPr/>
        </p:nvSpPr>
        <p:spPr bwMode="auto">
          <a:xfrm>
            <a:off x="2346325" y="3140968"/>
            <a:ext cx="408146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dirty="0">
                <a:solidFill>
                  <a:schemeClr val="tx2"/>
                </a:solidFill>
              </a:rPr>
              <a:t>10 days</a:t>
            </a:r>
          </a:p>
          <a:p>
            <a:r>
              <a:rPr lang="en-US" altLang="en-US" sz="6000" dirty="0">
                <a:solidFill>
                  <a:schemeClr val="tx2"/>
                </a:solidFill>
              </a:rPr>
              <a:t>Keep a 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28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accent1"/>
                </a:solidFill>
              </a:rPr>
              <a:t>$16,146</a:t>
            </a:r>
            <a:r>
              <a:rPr lang="en-US" dirty="0" smtClean="0">
                <a:solidFill>
                  <a:schemeClr val="tx2"/>
                </a:solidFill>
              </a:rPr>
              <a:t> per 3 unit class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($</a:t>
            </a:r>
            <a:r>
              <a:rPr lang="en-US" dirty="0">
                <a:solidFill>
                  <a:schemeClr val="tx2"/>
                </a:solidFill>
              </a:rPr>
              <a:t>645,840 </a:t>
            </a:r>
            <a:r>
              <a:rPr lang="en-US" dirty="0" smtClean="0">
                <a:solidFill>
                  <a:schemeClr val="tx2"/>
                </a:solidFill>
              </a:rPr>
              <a:t>divided by 40 classes for a BA or BS)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434234"/>
              </p:ext>
            </p:extLst>
          </p:nvPr>
        </p:nvGraphicFramePr>
        <p:xfrm>
          <a:off x="2195736" y="3429000"/>
          <a:ext cx="4762500" cy="204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32" name="Clip" r:id="rId3" imgW="6134100" imgH="2635250" progId="MS_ClipArt_Gallery.2">
                  <p:embed/>
                </p:oleObj>
              </mc:Choice>
              <mc:Fallback>
                <p:oleObj name="Clip" r:id="rId3" imgW="6134100" imgH="26352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429000"/>
                        <a:ext cx="4762500" cy="204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Step 7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dirty="0" smtClean="0">
                <a:solidFill>
                  <a:schemeClr val="hlink"/>
                </a:solidFill>
              </a:rPr>
              <a:t>Find a reward for your behavior.</a:t>
            </a:r>
            <a:endParaRPr lang="en-US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1683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hlink"/>
                </a:solidFill>
              </a:rPr>
              <a:t>Step 6: What reward will you use?</a:t>
            </a:r>
            <a:r>
              <a:rPr lang="en-US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458200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10 Habits of Successful College Students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348880"/>
            <a:ext cx="7416800" cy="295232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Attend class.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Read the textbook.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Have an educational plan.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Use college services.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Get to know the faculty.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10 Habits of Successful College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204864"/>
            <a:ext cx="7772400" cy="316267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Limit outside employment to 20 hours a week for a full time student.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Take one step at a time.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Have a goal for the future.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Visualize your success.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Ask questions.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Assignment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How to Change a Habit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Keep a log for 10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26876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Keys to Success: Persistence</a:t>
            </a:r>
          </a:p>
        </p:txBody>
      </p:sp>
      <p:graphicFrame>
        <p:nvGraphicFramePr>
          <p:cNvPr id="87043" name="Object 4"/>
          <p:cNvGraphicFramePr>
            <a:graphicFrameLocks noChangeAspect="1"/>
          </p:cNvGraphicFramePr>
          <p:nvPr/>
        </p:nvGraphicFramePr>
        <p:xfrm>
          <a:off x="2743200" y="1828800"/>
          <a:ext cx="3662363" cy="361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1" name="Clip" r:id="rId3" imgW="1840687" imgH="1815998" progId="MS_ClipArt_Gallery.2">
                  <p:embed/>
                </p:oleObj>
              </mc:Choice>
              <mc:Fallback>
                <p:oleObj name="Clip" r:id="rId3" imgW="1840687" imgH="18159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828800"/>
                        <a:ext cx="3662363" cy="361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71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Persistence Will Get You Almost Anything Eventually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When is this true?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When is it not true?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49289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90% of success is showing up!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(You also have to do some work when you get there.)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676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Make a commitment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to reach your dreams.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Getting a college degree can be like climbing Mt. Everest.</a:t>
            </a:r>
          </a:p>
        </p:txBody>
      </p:sp>
      <p:graphicFrame>
        <p:nvGraphicFramePr>
          <p:cNvPr id="91139" name="Object 4"/>
          <p:cNvGraphicFramePr>
            <a:graphicFrameLocks noChangeAspect="1"/>
          </p:cNvGraphicFramePr>
          <p:nvPr/>
        </p:nvGraphicFramePr>
        <p:xfrm>
          <a:off x="2209800" y="2498725"/>
          <a:ext cx="4495800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5" name="Clip" r:id="rId3" imgW="2083806" imgH="2018923" progId="MS_ClipArt_Gallery.2">
                  <p:embed/>
                </p:oleObj>
              </mc:Choice>
              <mc:Fallback>
                <p:oleObj name="Clip" r:id="rId3" imgW="2083806" imgH="20189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498725"/>
                        <a:ext cx="4495800" cy="435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24744"/>
            <a:ext cx="8586490" cy="50800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>What is one hour of a college class worth?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988840"/>
            <a:ext cx="4932040" cy="3288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91683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How to Climb Mt. Everest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996952"/>
            <a:ext cx="7416800" cy="108079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 small step at a time</a:t>
            </a:r>
          </a:p>
        </p:txBody>
      </p:sp>
      <p:graphicFrame>
        <p:nvGraphicFramePr>
          <p:cNvPr id="92164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359370"/>
              </p:ext>
            </p:extLst>
          </p:nvPr>
        </p:nvGraphicFramePr>
        <p:xfrm>
          <a:off x="6283969" y="2921496"/>
          <a:ext cx="2833688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9" name="Clip" r:id="rId3" imgW="2833726" imgH="3914546" progId="MS_ClipArt_Gallery.2">
                  <p:embed/>
                </p:oleObj>
              </mc:Choice>
              <mc:Fallback>
                <p:oleObj name="Clip" r:id="rId3" imgW="2833726" imgH="391454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3969" y="2921496"/>
                        <a:ext cx="2833688" cy="391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34076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Succeed in college one step at a time.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7432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Get started.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Attend the first class.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Read the first chapter.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Start a new study habit.</a:t>
            </a:r>
          </a:p>
          <a:p>
            <a:pPr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931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470876"/>
              </p:ext>
            </p:extLst>
          </p:nvPr>
        </p:nvGraphicFramePr>
        <p:xfrm>
          <a:off x="5796136" y="3861048"/>
          <a:ext cx="23622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3" name="Clip" r:id="rId3" imgW="4582562" imgH="3265283" progId="MS_ClipArt_Gallery.2">
                  <p:embed/>
                </p:oleObj>
              </mc:Choice>
              <mc:Fallback>
                <p:oleObj name="Clip" r:id="rId3" imgW="4582562" imgH="326528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861048"/>
                        <a:ext cx="2362200" cy="168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altLang="en-US" dirty="0" smtClean="0">
                <a:solidFill>
                  <a:schemeClr val="tx1"/>
                </a:solidFill>
              </a:rPr>
              <a:t>Assignment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9288" y="1052513"/>
            <a:ext cx="7116762" cy="56165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Measure Your Success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6444208" cy="383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0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41277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accent1"/>
                </a:solidFill>
              </a:rPr>
              <a:t>$336 </a:t>
            </a:r>
            <a:r>
              <a:rPr lang="en-US" dirty="0" smtClean="0">
                <a:solidFill>
                  <a:schemeClr val="tx2"/>
                </a:solidFill>
              </a:rPr>
              <a:t>per hour in class ($16,146 divided by 48 hours in class)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099329"/>
              </p:ext>
            </p:extLst>
          </p:nvPr>
        </p:nvGraphicFramePr>
        <p:xfrm>
          <a:off x="3563888" y="3140968"/>
          <a:ext cx="2178050" cy="192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0" name="Clip" r:id="rId3" imgW="3321050" imgH="2940050" progId="MS_ClipArt_Gallery.2">
                  <p:embed/>
                </p:oleObj>
              </mc:Choice>
              <mc:Fallback>
                <p:oleObj name="Clip" r:id="rId3" imgW="3321050" imgH="294005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3140968"/>
                        <a:ext cx="2178050" cy="192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Would you attend class today and be prepared if I paid you </a:t>
            </a:r>
            <a:r>
              <a:rPr lang="en-US" dirty="0" smtClean="0">
                <a:solidFill>
                  <a:schemeClr val="accent1"/>
                </a:solidFill>
              </a:rPr>
              <a:t>$336</a:t>
            </a:r>
            <a:r>
              <a:rPr lang="en-US" dirty="0" smtClean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140968"/>
            <a:ext cx="3484488" cy="2325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Of course, these payments are over a working lifetime of 30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416800" cy="508000"/>
          </a:xfrm>
        </p:spPr>
        <p:txBody>
          <a:bodyPr/>
          <a:lstStyle/>
          <a:p>
            <a:pPr algn="ctr"/>
            <a:r>
              <a:rPr lang="en-US" dirty="0" smtClean="0"/>
              <a:t>Choosing Your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23762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Making a good choice of a major helps increase your motivation for success.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7416800" cy="508000"/>
          </a:xfrm>
        </p:spPr>
        <p:txBody>
          <a:bodyPr/>
          <a:lstStyle/>
          <a:p>
            <a:pPr algn="ctr"/>
            <a:r>
              <a:rPr lang="en-US" dirty="0" smtClean="0"/>
              <a:t>How to Choose a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16800" cy="5111750"/>
          </a:xfrm>
        </p:spPr>
        <p:txBody>
          <a:bodyPr/>
          <a:lstStyle/>
          <a:p>
            <a:r>
              <a:rPr lang="en-US" dirty="0" smtClean="0"/>
              <a:t>What is my personality type?  What are my personal strengths?</a:t>
            </a:r>
          </a:p>
          <a:p>
            <a:r>
              <a:rPr lang="en-US" dirty="0" smtClean="0"/>
              <a:t>What are my multiple intelligences?</a:t>
            </a:r>
          </a:p>
          <a:p>
            <a:r>
              <a:rPr lang="en-US" dirty="0" smtClean="0"/>
              <a:t>What are my interests?</a:t>
            </a:r>
          </a:p>
          <a:p>
            <a:r>
              <a:rPr lang="en-US" dirty="0" smtClean="0"/>
              <a:t>What are my values?</a:t>
            </a:r>
          </a:p>
          <a:p>
            <a:endParaRPr lang="en-US" dirty="0"/>
          </a:p>
          <a:p>
            <a:r>
              <a:rPr lang="en-US" dirty="0" smtClean="0"/>
              <a:t>How can I match my personal strengths to the world of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1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7127875" cy="7239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How do you motivate yourself?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484785"/>
            <a:ext cx="7116762" cy="352839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>
                <a:solidFill>
                  <a:schemeClr val="tx2"/>
                </a:solidFill>
              </a:rPr>
              <a:t>What if you don’t feel like coming to class or doing your homework.  How do you motivate yourself to do it anyway</a:t>
            </a:r>
            <a:r>
              <a:rPr lang="en-US" dirty="0" smtClean="0">
                <a:solidFill>
                  <a:schemeClr val="tx2"/>
                </a:solidFill>
              </a:rPr>
              <a:t>?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Think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Discuss with the person next to you</a:t>
            </a:r>
          </a:p>
          <a:p>
            <a:pPr lvl="3">
              <a:defRPr/>
            </a:pPr>
            <a:r>
              <a:rPr lang="en-US" sz="2400" dirty="0">
                <a:solidFill>
                  <a:schemeClr val="tx2"/>
                </a:solidFill>
              </a:rPr>
              <a:t>Share ideas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394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620688"/>
            <a:ext cx="7127875" cy="7239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There are many ways to be  motivated.  Let’s see if any are useful to you.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1916832"/>
            <a:ext cx="7116762" cy="424847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Think positively about the future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Look for something interesting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Improve your concentration</a:t>
            </a:r>
          </a:p>
          <a:p>
            <a:pPr lvl="1">
              <a:defRPr/>
            </a:pPr>
            <a:r>
              <a:rPr lang="en-US" sz="2800" b="0" dirty="0">
                <a:solidFill>
                  <a:schemeClr val="tx2"/>
                </a:solidFill>
              </a:rPr>
              <a:t>Manage your external environment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Intrinsic or extrinsic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Locus of control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Achievement motivation</a:t>
            </a:r>
          </a:p>
          <a:p>
            <a:pPr>
              <a:defRPr/>
            </a:pPr>
            <a:r>
              <a:rPr lang="en-US" dirty="0">
                <a:solidFill>
                  <a:schemeClr val="tx2"/>
                </a:solidFill>
              </a:rPr>
              <a:t>Use a reward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405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What are the behaviors and attitudes of an “A” student?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043608" y="2492896"/>
            <a:ext cx="6781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List three important behaviors that an “A” student would have.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/>
              <a:t>Get in a group of three students and compare </a:t>
            </a:r>
            <a:r>
              <a:rPr lang="en-US" altLang="en-US" sz="2800" dirty="0" smtClean="0"/>
              <a:t>lists.</a:t>
            </a:r>
            <a:endParaRPr lang="en-US" altLang="en-US" sz="2800" dirty="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800" dirty="0" smtClean="0"/>
              <a:t>Report.</a:t>
            </a:r>
            <a:endParaRPr lang="en-US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40768"/>
            <a:ext cx="5616624" cy="3634905"/>
          </a:xfrm>
        </p:spPr>
      </p:pic>
    </p:spTree>
    <p:extLst>
      <p:ext uri="{BB962C8B-B14F-4D97-AF65-F5344CB8AC3E}">
        <p14:creationId xmlns:p14="http://schemas.microsoft.com/office/powerpoint/2010/main" val="42232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No pessimist ever discovered the secrets of the stars, or sailed to an uncharted land, or opened a new doorway for the human spirit. 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        </a:t>
            </a:r>
            <a:r>
              <a:rPr lang="en-US" sz="2800" dirty="0" smtClean="0"/>
              <a:t>Helen Keller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82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6768728" cy="508000"/>
          </a:xfrm>
        </p:spPr>
        <p:txBody>
          <a:bodyPr/>
          <a:lstStyle/>
          <a:p>
            <a:r>
              <a:rPr lang="en-US" dirty="0" smtClean="0"/>
              <a:t>Benefits of Positive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416800" cy="5111750"/>
          </a:xfrm>
        </p:spPr>
        <p:txBody>
          <a:bodyPr/>
          <a:lstStyle/>
          <a:p>
            <a:r>
              <a:rPr lang="en-US" dirty="0" smtClean="0"/>
              <a:t>Good health</a:t>
            </a:r>
          </a:p>
          <a:p>
            <a:r>
              <a:rPr lang="en-US" dirty="0" smtClean="0"/>
              <a:t>Longevity</a:t>
            </a:r>
          </a:p>
          <a:p>
            <a:r>
              <a:rPr lang="en-US" dirty="0" smtClean="0"/>
              <a:t>Happiness</a:t>
            </a:r>
          </a:p>
          <a:p>
            <a:r>
              <a:rPr lang="en-US" dirty="0" smtClean="0"/>
              <a:t>Perseverance</a:t>
            </a:r>
          </a:p>
          <a:p>
            <a:r>
              <a:rPr lang="en-US" dirty="0" smtClean="0"/>
              <a:t>Improved problem solving</a:t>
            </a:r>
          </a:p>
          <a:p>
            <a:r>
              <a:rPr lang="en-US" dirty="0" smtClean="0"/>
              <a:t>Enhances ability to learn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If you are optimistic and believe that a goal is achievable, you are more likely to take the steps necessary to accomplish it.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Optimism Vs. Pessimism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How does it apply to college?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Find something interesting in your studies.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Exercise: Textbook Skimming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98072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Ways to Improve Your Concentration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348880"/>
            <a:ext cx="4859913" cy="3240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12776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Concentration and motivation are connected.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1259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If you can focus on what you are doing, you are motivated to continue.</a:t>
            </a:r>
          </a:p>
          <a:p>
            <a:pPr>
              <a:defRPr/>
            </a:pP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268760"/>
            <a:ext cx="633668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Minimize Distractions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416800" cy="336738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If you study in the kitchen, you will be distracted by food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If you study in front of the TV, you will be tempted to watch it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If you study in bed, it will be difficult to say awake</a:t>
            </a:r>
          </a:p>
        </p:txBody>
      </p:sp>
      <p:pic>
        <p:nvPicPr>
          <p:cNvPr id="25604" name="Picture 4" descr="j02298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762" y="4613275"/>
            <a:ext cx="18192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916832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Be Here Now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3068960"/>
            <a:ext cx="7416800" cy="2736304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Choose where you will place your attention  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When your mind wanders, gently bring it back.  Forcing attention does not work.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980728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What Do I Want from College?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0808"/>
            <a:ext cx="2638928" cy="394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9552" y="234888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For example, do not think about pink elephants!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340768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How many of you thought about pink elephants?</a:t>
            </a:r>
          </a:p>
        </p:txBody>
      </p:sp>
      <p:graphicFrame>
        <p:nvGraphicFramePr>
          <p:cNvPr id="28675" name="Object 1024"/>
          <p:cNvGraphicFramePr>
            <a:graphicFrameLocks noChangeAspect="1"/>
          </p:cNvGraphicFramePr>
          <p:nvPr/>
        </p:nvGraphicFramePr>
        <p:xfrm>
          <a:off x="2819400" y="2286000"/>
          <a:ext cx="3122613" cy="341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9" name="Clip" r:id="rId3" imgW="3121937" imgH="3417683" progId="MS_ClipArt_Gallery.2">
                  <p:embed/>
                </p:oleObj>
              </mc:Choice>
              <mc:Fallback>
                <p:oleObj name="Clip" r:id="rId3" imgW="3121937" imgH="341768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286000"/>
                        <a:ext cx="3122613" cy="341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220486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When your mind wanders, gently bring it back to the here and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3568" y="227687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Can you be here now for two minutes?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55576" y="170080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Focus on this number for 2 minutes:</a:t>
            </a:r>
          </a:p>
        </p:txBody>
      </p:sp>
      <p:sp>
        <p:nvSpPr>
          <p:cNvPr id="31747" name="Text Box 2054"/>
          <p:cNvSpPr txBox="1">
            <a:spLocks noChangeArrowheads="1"/>
          </p:cNvSpPr>
          <p:nvPr/>
        </p:nvSpPr>
        <p:spPr bwMode="auto">
          <a:xfrm>
            <a:off x="3505200" y="3048000"/>
            <a:ext cx="3505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600" b="1" dirty="0">
                <a:solidFill>
                  <a:schemeClr val="tx2"/>
                </a:solidFill>
              </a:rPr>
              <a:t>1</a:t>
            </a:r>
            <a:endParaRPr lang="en-US" altLang="en-US" sz="6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87624" y="234888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Where did your mind go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during these two minutes?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The Spider Technique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88840"/>
            <a:ext cx="7416800" cy="302500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Learn to ignore distractions and keep your attention focused</a:t>
            </a:r>
          </a:p>
        </p:txBody>
      </p:sp>
      <p:graphicFrame>
        <p:nvGraphicFramePr>
          <p:cNvPr id="33796" name="Object 2048"/>
          <p:cNvGraphicFramePr>
            <a:graphicFrameLocks noChangeAspect="1"/>
          </p:cNvGraphicFramePr>
          <p:nvPr/>
        </p:nvGraphicFramePr>
        <p:xfrm>
          <a:off x="2971800" y="3052763"/>
          <a:ext cx="2819400" cy="280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4" name="Clip" r:id="rId3" imgW="1593410" imgH="1582848" progId="MS_ClipArt_Gallery.2">
                  <p:embed/>
                </p:oleObj>
              </mc:Choice>
              <mc:Fallback>
                <p:oleObj name="Clip" r:id="rId3" imgW="1593410" imgH="158284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052763"/>
                        <a:ext cx="2819400" cy="280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84784"/>
            <a:ext cx="6192664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2"/>
                </a:solidFill>
              </a:rPr>
              <a:t>Set up a Worry 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Set a time each day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When worries distract you, remind yourself of the time set aside to worry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Be here now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Keep your worry appointment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Find solutions</a:t>
            </a:r>
          </a:p>
        </p:txBody>
      </p:sp>
      <p:graphicFrame>
        <p:nvGraphicFramePr>
          <p:cNvPr id="34820" name="Object 20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216345"/>
              </p:ext>
            </p:extLst>
          </p:nvPr>
        </p:nvGraphicFramePr>
        <p:xfrm>
          <a:off x="6804248" y="404664"/>
          <a:ext cx="1466850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48" name="Clip" r:id="rId3" imgW="1466698" imgH="1841602" progId="MS_ClipArt_Gallery.2">
                  <p:embed/>
                </p:oleObj>
              </mc:Choice>
              <mc:Fallback>
                <p:oleObj name="Clip" r:id="rId3" imgW="1466698" imgH="184160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04664"/>
                        <a:ext cx="1466850" cy="184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597664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Increase Your Activity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13285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Take a break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Stretch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Move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Read and listen actively</a:t>
            </a:r>
          </a:p>
        </p:txBody>
      </p:sp>
      <p:graphicFrame>
        <p:nvGraphicFramePr>
          <p:cNvPr id="35844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60697"/>
              </p:ext>
            </p:extLst>
          </p:nvPr>
        </p:nvGraphicFramePr>
        <p:xfrm>
          <a:off x="5724128" y="2924944"/>
          <a:ext cx="23622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2" name="Clip" r:id="rId3" imgW="1827886" imgH="1602029" progId="MS_ClipArt_Gallery.2">
                  <p:embed/>
                </p:oleObj>
              </mc:Choice>
              <mc:Fallback>
                <p:oleObj name="Clip" r:id="rId3" imgW="1827886" imgH="160202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924944"/>
                        <a:ext cx="23622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268760"/>
            <a:ext cx="6156176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2"/>
                </a:solidFill>
              </a:rPr>
              <a:t>The Checkmark Technique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When you find yourself distracted, place a checkmark on a piece of paper and refocus your attention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With practice you will have fewer checkmarks and distractions</a:t>
            </a:r>
          </a:p>
        </p:txBody>
      </p:sp>
      <p:graphicFrame>
        <p:nvGraphicFramePr>
          <p:cNvPr id="36868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84215"/>
              </p:ext>
            </p:extLst>
          </p:nvPr>
        </p:nvGraphicFramePr>
        <p:xfrm>
          <a:off x="6012160" y="4005064"/>
          <a:ext cx="1738312" cy="185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96" name="Clip" r:id="rId3" imgW="723900" imgH="774700" progId="MS_ClipArt_Gallery.2">
                  <p:embed/>
                </p:oleObj>
              </mc:Choice>
              <mc:Fallback>
                <p:oleObj name="Clip" r:id="rId3" imgW="723900" imgH="7747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005064"/>
                        <a:ext cx="1738312" cy="185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06084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Exercise: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What Do I Want from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College? 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Share your most important </a:t>
            </a:r>
            <a:r>
              <a:rPr lang="en-US" sz="4000" dirty="0" smtClean="0">
                <a:solidFill>
                  <a:schemeClr val="tx1"/>
                </a:solidFill>
              </a:rPr>
              <a:t>reasons </a:t>
            </a:r>
            <a:r>
              <a:rPr lang="en-US" sz="4000" dirty="0" smtClean="0">
                <a:solidFill>
                  <a:schemeClr val="tx1"/>
                </a:solidFill>
              </a:rPr>
              <a:t>with the class.  </a:t>
            </a: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551972"/>
              </p:ext>
            </p:extLst>
          </p:nvPr>
        </p:nvGraphicFramePr>
        <p:xfrm>
          <a:off x="3491880" y="4293096"/>
          <a:ext cx="3333130" cy="184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35" name="Clip" r:id="rId3" imgW="4582562" imgH="2531952" progId="MS_ClipArt_Gallery.2">
                  <p:embed/>
                </p:oleObj>
              </mc:Choice>
              <mc:Fallback>
                <p:oleObj name="Clip" r:id="rId3" imgW="4582562" imgH="253195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4293096"/>
                        <a:ext cx="3333130" cy="18416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988840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Change Topics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852936"/>
            <a:ext cx="7416800" cy="180087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You may need to study for a short period of time and change subjects.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47800"/>
            <a:ext cx="7416800" cy="508000"/>
          </a:xfrm>
        </p:spPr>
        <p:txBody>
          <a:bodyPr/>
          <a:lstStyle/>
          <a:p>
            <a:r>
              <a:rPr lang="en-US" dirty="0" smtClean="0"/>
              <a:t>Motivation is a key to success.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How can you motivate yourself to be successful?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61" y="3652965"/>
            <a:ext cx="3201086" cy="320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628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Intrinsic Vs. Extrinsic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Intrinsic motivation comes from within.  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Look for ways to enjoy college and find some personal meaning in it. 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28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484784"/>
            <a:ext cx="5184552" cy="508000"/>
          </a:xfrm>
        </p:spPr>
        <p:txBody>
          <a:bodyPr/>
          <a:lstStyle/>
          <a:p>
            <a:pPr algn="l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988840"/>
            <a:ext cx="7416800" cy="511175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Extrinsic motivation comes as a result of an external reward.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What is the payoff for attending college?</a:t>
            </a:r>
          </a:p>
          <a:p>
            <a:r>
              <a:rPr lang="en-US" dirty="0" smtClean="0"/>
              <a:t>Higher earnings</a:t>
            </a:r>
          </a:p>
          <a:p>
            <a:r>
              <a:rPr lang="en-US" dirty="0" smtClean="0"/>
              <a:t>Having a satisfying career</a:t>
            </a:r>
          </a:p>
          <a:p>
            <a:r>
              <a:rPr lang="en-US" dirty="0" smtClean="0"/>
              <a:t>Buying a car or home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91053"/>
              </p:ext>
            </p:extLst>
          </p:nvPr>
        </p:nvGraphicFramePr>
        <p:xfrm>
          <a:off x="5940152" y="3933056"/>
          <a:ext cx="16605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8" name="Clip" r:id="rId3" imgW="838095" imgH="961905" progId="MS_ClipArt_Gallery.2">
                  <p:embed/>
                </p:oleObj>
              </mc:Choice>
              <mc:Fallback>
                <p:oleObj name="Clip" r:id="rId3" imgW="838095" imgH="961905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3933056"/>
                        <a:ext cx="16605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02663"/>
              </p:ext>
            </p:extLst>
          </p:nvPr>
        </p:nvGraphicFramePr>
        <p:xfrm>
          <a:off x="4283968" y="620688"/>
          <a:ext cx="37306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39" name="Clip" r:id="rId5" imgW="6545263" imgH="1706563" progId="MS_ClipArt_Gallery.2">
                  <p:embed/>
                </p:oleObj>
              </mc:Choice>
              <mc:Fallback>
                <p:oleObj name="Clip" r:id="rId5" imgW="6545263" imgH="1706563" progId="MS_ClipArt_Gallery.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620688"/>
                        <a:ext cx="3730625" cy="973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91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16832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Which is the more powerful motivator?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068960"/>
            <a:ext cx="7416800" cy="158417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Intrinsic or extrinsic motivation?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608" y="256490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Intrinsic motivation is the most powerful.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7416800" cy="508000"/>
          </a:xfrm>
        </p:spPr>
        <p:txBody>
          <a:bodyPr/>
          <a:lstStyle/>
          <a:p>
            <a:pPr algn="l"/>
            <a:r>
              <a:rPr lang="en-US" dirty="0" smtClean="0"/>
              <a:t>Taking Control of Your Life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2708920"/>
            <a:ext cx="7416800" cy="21594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do you place the responsibility for control over your life?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700807"/>
            <a:ext cx="4075501" cy="370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2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060848"/>
            <a:ext cx="7416998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Locus of Control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7584" y="3068960"/>
            <a:ext cx="7416800" cy="208890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Where you place responsibility for control over your life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Internal</a:t>
            </a:r>
          </a:p>
          <a:p>
            <a:pPr lvl="1">
              <a:defRPr/>
            </a:pPr>
            <a:r>
              <a:rPr lang="en-US" dirty="0" smtClean="0">
                <a:solidFill>
                  <a:schemeClr val="tx1"/>
                </a:solidFill>
              </a:rPr>
              <a:t>External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124744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Value of a College Education</a:t>
            </a:r>
          </a:p>
        </p:txBody>
      </p:sp>
      <p:graphicFrame>
        <p:nvGraphicFramePr>
          <p:cNvPr id="7171" name="Object 1028"/>
          <p:cNvGraphicFramePr>
            <a:graphicFrameLocks noChangeAspect="1"/>
          </p:cNvGraphicFramePr>
          <p:nvPr/>
        </p:nvGraphicFramePr>
        <p:xfrm>
          <a:off x="2608263" y="2193925"/>
          <a:ext cx="2989262" cy="359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9" name="Clip" r:id="rId3" imgW="2052119" imgH="2470087" progId="MS_ClipArt_Gallery.2">
                  <p:embed/>
                </p:oleObj>
              </mc:Choice>
              <mc:Fallback>
                <p:oleObj name="Clip" r:id="rId3" imgW="2052119" imgH="24700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8263" y="2193925"/>
                        <a:ext cx="2989262" cy="359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Locus of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Internal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92896"/>
            <a:ext cx="4040188" cy="3951288"/>
          </a:xfrm>
        </p:spPr>
        <p:txBody>
          <a:bodyPr/>
          <a:lstStyle/>
          <a:p>
            <a:r>
              <a:rPr lang="en-US" dirty="0" smtClean="0"/>
              <a:t>Believe you are in control of your life.</a:t>
            </a:r>
          </a:p>
          <a:p>
            <a:r>
              <a:rPr lang="en-US" dirty="0" smtClean="0"/>
              <a:t>Be self-motivated.</a:t>
            </a:r>
          </a:p>
          <a:p>
            <a:r>
              <a:rPr lang="en-US" dirty="0" smtClean="0"/>
              <a:t>Learn from mistakes.</a:t>
            </a:r>
          </a:p>
          <a:p>
            <a:r>
              <a:rPr lang="en-US" dirty="0" smtClean="0"/>
              <a:t>Think positively.</a:t>
            </a:r>
          </a:p>
          <a:p>
            <a:r>
              <a:rPr lang="en-US" dirty="0" smtClean="0"/>
              <a:t>Rely on yourself.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72816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External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008" y="2420888"/>
            <a:ext cx="4041775" cy="3951288"/>
          </a:xfrm>
        </p:spPr>
        <p:txBody>
          <a:bodyPr/>
          <a:lstStyle/>
          <a:p>
            <a:r>
              <a:rPr lang="en-US" dirty="0" smtClean="0"/>
              <a:t>Life is a result of luck or fate.</a:t>
            </a:r>
          </a:p>
          <a:p>
            <a:r>
              <a:rPr lang="en-US" dirty="0" smtClean="0"/>
              <a:t>Rely on others for motivation.</a:t>
            </a:r>
          </a:p>
          <a:p>
            <a:r>
              <a:rPr lang="en-US" dirty="0" smtClean="0"/>
              <a:t>Look for someone to blame.</a:t>
            </a:r>
          </a:p>
          <a:p>
            <a:r>
              <a:rPr lang="en-US" dirty="0" smtClean="0"/>
              <a:t>Think negatively.</a:t>
            </a:r>
          </a:p>
          <a:p>
            <a:r>
              <a:rPr lang="en-US" dirty="0" smtClean="0"/>
              <a:t>Rely on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What is more likely to lead to achievement in college?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Internal Locus of Control?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External Locus of Control?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Internal locus of control is most likely to lead to success in college.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Exercise: Locus of Control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CSI Activity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700808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       More Types of Motivation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708920"/>
            <a:ext cx="3201086" cy="3200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066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Affiliation Motivation</a:t>
            </a:r>
          </a:p>
        </p:txBody>
      </p:sp>
      <p:graphicFrame>
        <p:nvGraphicFramePr>
          <p:cNvPr id="512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2474657"/>
              </p:ext>
            </p:extLst>
          </p:nvPr>
        </p:nvGraphicFramePr>
        <p:xfrm>
          <a:off x="2987824" y="2348880"/>
          <a:ext cx="3271838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91" name="Clip" r:id="rId3" imgW="1725473" imgH="1808683" progId="MS_ClipArt_Gallery.2">
                  <p:embed/>
                </p:oleObj>
              </mc:Choice>
              <mc:Fallback>
                <p:oleObj name="Clip" r:id="rId3" imgW="1725473" imgH="180868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348880"/>
                        <a:ext cx="3271838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How can you use affiliation motivation to be successful in college?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4482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Affiliation Motivation</a:t>
            </a:r>
            <a:r>
              <a:rPr lang="en-US" dirty="0" smtClean="0"/>
              <a:t>						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348880"/>
            <a:ext cx="7416800" cy="280898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Study Groups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Friends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Athletics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Clubs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Activities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84784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Achievement Motivation</a:t>
            </a:r>
          </a:p>
        </p:txBody>
      </p:sp>
      <p:graphicFrame>
        <p:nvGraphicFramePr>
          <p:cNvPr id="542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354884"/>
              </p:ext>
            </p:extLst>
          </p:nvPr>
        </p:nvGraphicFramePr>
        <p:xfrm>
          <a:off x="3203848" y="2204864"/>
          <a:ext cx="2370138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5" name="Clip" r:id="rId3" imgW="2370499" imgH="3468986" progId="MS_ClipArt_Gallery.2">
                  <p:embed/>
                </p:oleObj>
              </mc:Choice>
              <mc:Fallback>
                <p:oleObj name="Clip" r:id="rId3" imgW="2370499" imgH="346898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204864"/>
                        <a:ext cx="2370138" cy="346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679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Are you motivated by achievement?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636912"/>
            <a:ext cx="7416800" cy="25209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Competition for grades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Winning the game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Earning money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Recognition for achievement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484784"/>
            <a:ext cx="6768728" cy="508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Education Increases Earnings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593958" cy="304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77281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Learning and Motivation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492896"/>
            <a:ext cx="7416800" cy="165685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Psychologists believe that much of our behavior is learned.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tx1"/>
                </a:solidFill>
              </a:rPr>
              <a:t>Find a reward to increase desirable behavior.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8920"/>
            <a:ext cx="4716016" cy="314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828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Good rewards: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6600"/>
                </a:solidFill>
              </a:rPr>
              <a:t>1. Do not involve alcohol or drugs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8371" name="Picture 10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200025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38600"/>
            <a:ext cx="350520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346596"/>
            <a:ext cx="7772400" cy="3699148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Good rewards: </a:t>
            </a:r>
            <a:r>
              <a:rPr lang="en-US" dirty="0" smtClean="0">
                <a:solidFill>
                  <a:srgbClr val="FFFF66"/>
                </a:solidFill>
              </a:rPr>
              <a:t/>
            </a:r>
            <a:br>
              <a:rPr lang="en-US" dirty="0" smtClean="0">
                <a:solidFill>
                  <a:srgbClr val="FFFF66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1. Do not involve alcohol or drugs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2.  Do not have too many calories</a:t>
            </a:r>
          </a:p>
        </p:txBody>
      </p:sp>
      <p:pic>
        <p:nvPicPr>
          <p:cNvPr id="59395" name="Picture 102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35499"/>
            <a:ext cx="1384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102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87415"/>
            <a:ext cx="28194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103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14335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556792"/>
            <a:ext cx="7772400" cy="288032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Good rewards: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1. Do not involve alcohol or drugs</a:t>
            </a:r>
            <a:r>
              <a:rPr lang="en-US" dirty="0" smtClean="0">
                <a:solidFill>
                  <a:srgbClr val="FF6600"/>
                </a:solidFill>
              </a:rPr>
              <a:t/>
            </a:r>
            <a:br>
              <a:rPr lang="en-US" dirty="0" smtClean="0">
                <a:solidFill>
                  <a:srgbClr val="FF660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.  Do not have too many calories</a:t>
            </a:r>
            <a:r>
              <a:rPr lang="en-US" dirty="0">
                <a:solidFill>
                  <a:srgbClr val="FF00FF"/>
                </a:solidFill>
              </a:rPr>
              <a:t/>
            </a:r>
            <a:br>
              <a:rPr lang="en-US" dirty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3.  Do not cost too much money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933056"/>
            <a:ext cx="1300163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What are some good rewards for studying?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708919"/>
            <a:ext cx="4464496" cy="297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7416800" cy="508000"/>
          </a:xfrm>
        </p:spPr>
        <p:txBody>
          <a:bodyPr/>
          <a:lstStyle/>
          <a:p>
            <a:r>
              <a:rPr lang="en-US" dirty="0" smtClean="0"/>
              <a:t>How does health affect learning?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Get Started, Get Healthy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780928"/>
            <a:ext cx="5544616" cy="2160910"/>
          </a:xfrm>
        </p:spPr>
        <p:txBody>
          <a:bodyPr/>
          <a:lstStyle/>
          <a:p>
            <a:r>
              <a:rPr lang="en-US" dirty="0" smtClean="0"/>
              <a:t>Get enough sleep</a:t>
            </a:r>
          </a:p>
          <a:p>
            <a:r>
              <a:rPr lang="en-US" dirty="0" smtClean="0"/>
              <a:t>Get some exercise</a:t>
            </a:r>
          </a:p>
          <a:p>
            <a:r>
              <a:rPr lang="en-US" dirty="0" smtClean="0"/>
              <a:t>Eat healthy</a:t>
            </a:r>
          </a:p>
          <a:p>
            <a:r>
              <a:rPr lang="en-US" dirty="0" smtClean="0"/>
              <a:t>Learn to relax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7544" y="908720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Lack of Sleep Causes</a:t>
            </a: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7416800" cy="3339579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Difficulties with memory and </a:t>
            </a:r>
            <a:r>
              <a:rPr lang="en-US" sz="2400" dirty="0" smtClean="0"/>
              <a:t>learning</a:t>
            </a:r>
          </a:p>
          <a:p>
            <a:pPr>
              <a:defRPr/>
            </a:pPr>
            <a:r>
              <a:rPr lang="en-US" sz="2400" dirty="0" smtClean="0"/>
              <a:t>It decreases your IQ by 25 points</a:t>
            </a: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Increased irritability</a:t>
            </a:r>
          </a:p>
          <a:p>
            <a:pPr>
              <a:defRPr/>
            </a:pPr>
            <a:r>
              <a:rPr lang="en-US" sz="2400" dirty="0" smtClean="0"/>
              <a:t>Accidents</a:t>
            </a:r>
          </a:p>
          <a:p>
            <a:pPr>
              <a:defRPr/>
            </a:pPr>
            <a:r>
              <a:rPr lang="en-US" sz="2400" dirty="0" smtClean="0"/>
              <a:t>Illness</a:t>
            </a:r>
          </a:p>
          <a:p>
            <a:pPr>
              <a:defRPr/>
            </a:pPr>
            <a:r>
              <a:rPr lang="en-US" sz="2400" dirty="0" smtClean="0"/>
              <a:t>Lack of energy </a:t>
            </a:r>
          </a:p>
          <a:p>
            <a:pPr>
              <a:defRPr/>
            </a:pPr>
            <a:r>
              <a:rPr lang="en-US" sz="2400" dirty="0" smtClean="0"/>
              <a:t>Stress</a:t>
            </a:r>
          </a:p>
          <a:p>
            <a:pPr>
              <a:defRPr/>
            </a:pPr>
            <a:r>
              <a:rPr lang="en-US" sz="2400" dirty="0" smtClean="0"/>
              <a:t>Rapid aging</a:t>
            </a:r>
          </a:p>
          <a:p>
            <a:pPr>
              <a:defRPr/>
            </a:pPr>
            <a:r>
              <a:rPr lang="en-US" sz="2400" dirty="0" smtClean="0"/>
              <a:t>Weight gain</a:t>
            </a:r>
            <a:endParaRPr lang="en-US" sz="2400" dirty="0" smtClean="0"/>
          </a:p>
        </p:txBody>
      </p:sp>
      <p:pic>
        <p:nvPicPr>
          <p:cNvPr id="6758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38" y="3581400"/>
            <a:ext cx="45593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Staying up late and cramming for a test is probably not a good idea!</a:t>
            </a:r>
          </a:p>
        </p:txBody>
      </p:sp>
      <p:graphicFrame>
        <p:nvGraphicFramePr>
          <p:cNvPr id="76803" name="Object 2"/>
          <p:cNvGraphicFramePr>
            <a:graphicFrameLocks noChangeAspect="1"/>
          </p:cNvGraphicFramePr>
          <p:nvPr/>
        </p:nvGraphicFramePr>
        <p:xfrm>
          <a:off x="2667000" y="2133600"/>
          <a:ext cx="4572000" cy="387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Clip" r:id="rId3" imgW="1817827" imgH="1542593" progId="MS_ClipArt_Gallery.2">
                  <p:embed/>
                </p:oleObj>
              </mc:Choice>
              <mc:Fallback>
                <p:oleObj name="Clip" r:id="rId3" imgW="1817827" imgH="154259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4572000" cy="387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7127875" cy="7239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Yearly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700808"/>
            <a:ext cx="6973192" cy="388865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		 </a:t>
            </a:r>
            <a:r>
              <a:rPr lang="en-US" sz="3200" dirty="0"/>
              <a:t>$33,904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		 </a:t>
            </a:r>
            <a:r>
              <a:rPr lang="en-US" sz="3200" dirty="0"/>
              <a:t>$37,804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		 </a:t>
            </a:r>
            <a:r>
              <a:rPr lang="en-US" sz="3200" dirty="0" smtClean="0"/>
              <a:t>$</a:t>
            </a:r>
            <a:r>
              <a:rPr lang="en-US" sz="3200" dirty="0"/>
              <a:t>40,820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		 </a:t>
            </a:r>
            <a:r>
              <a:rPr lang="en-US" sz="3200" dirty="0" smtClean="0"/>
              <a:t>$</a:t>
            </a:r>
            <a:r>
              <a:rPr lang="en-US" sz="3200" dirty="0"/>
              <a:t>55,432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MASTERS			 </a:t>
            </a:r>
            <a:r>
              <a:rPr lang="en-US" sz="3200" dirty="0"/>
              <a:t>$67,600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		 </a:t>
            </a:r>
            <a:r>
              <a:rPr lang="en-US" sz="3200" dirty="0"/>
              <a:t>$90,220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84784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          Be Physically Active           Each Day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7782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97510"/>
              </p:ext>
            </p:extLst>
          </p:nvPr>
        </p:nvGraphicFramePr>
        <p:xfrm>
          <a:off x="3131840" y="2492896"/>
          <a:ext cx="2664296" cy="3200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0" name="Clip" r:id="rId3" imgW="1535278" imgH="1844345" progId="MS_ClipArt_Gallery.5">
                  <p:embed/>
                </p:oleObj>
              </mc:Choice>
              <mc:Fallback>
                <p:oleObj name="Clip" r:id="rId3" imgW="1535278" imgH="1844345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492896"/>
                        <a:ext cx="2664296" cy="3200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48478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Adults Need 30-60 Minutes of Moderate Activity Each Day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2348880"/>
            <a:ext cx="7416800" cy="1713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Moderate activity is one that requires as much energy as walking 2 miles in 30 </a:t>
            </a:r>
            <a:r>
              <a:rPr lang="en-US" dirty="0" smtClean="0"/>
              <a:t>minutes.  </a:t>
            </a:r>
            <a:endParaRPr lang="en-US" dirty="0" smtClean="0"/>
          </a:p>
        </p:txBody>
      </p:sp>
      <p:pic>
        <p:nvPicPr>
          <p:cNvPr id="78852" name="Picture 6" descr="j019846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58031"/>
            <a:ext cx="3859163" cy="233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560" y="1498600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sz="4000" dirty="0" smtClean="0"/>
              <a:t>Nutrition: You Are What You Eat</a:t>
            </a:r>
          </a:p>
        </p:txBody>
      </p:sp>
      <p:pic>
        <p:nvPicPr>
          <p:cNvPr id="8089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17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80728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        Aim for a Healthy Weight </a:t>
            </a:r>
          </a:p>
        </p:txBody>
      </p:sp>
      <p:graphicFrame>
        <p:nvGraphicFramePr>
          <p:cNvPr id="81923" name="Object 1"/>
          <p:cNvGraphicFramePr>
            <a:graphicFrameLocks noChangeAspect="1"/>
          </p:cNvGraphicFramePr>
          <p:nvPr/>
        </p:nvGraphicFramePr>
        <p:xfrm>
          <a:off x="1905000" y="1524000"/>
          <a:ext cx="50292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4" name="Clip" r:id="rId3" imgW="1048817" imgH="958291" progId="MS_ClipArt_Gallery.2">
                  <p:embed/>
                </p:oleObj>
              </mc:Choice>
              <mc:Fallback>
                <p:oleObj name="Clip" r:id="rId3" imgW="1048817" imgH="958291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524000"/>
                        <a:ext cx="50292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8478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What is the best way to maintain a healthy weight?</a:t>
            </a:r>
          </a:p>
        </p:txBody>
      </p:sp>
      <p:pic>
        <p:nvPicPr>
          <p:cNvPr id="82947" name="Picture 3" descr="HH0122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382963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9675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Maintain a healthy weight through: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8840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Healthy eating</a:t>
            </a:r>
          </a:p>
          <a:p>
            <a:pPr>
              <a:defRPr/>
            </a:pPr>
            <a:r>
              <a:rPr lang="en-US" dirty="0" smtClean="0"/>
              <a:t>Exercise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6952"/>
            <a:ext cx="3996830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9675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Calculate Your Body Mass Index (BMI)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988840"/>
            <a:ext cx="7416800" cy="331236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common method of evaluating your weight</a:t>
            </a:r>
          </a:p>
          <a:p>
            <a:pPr>
              <a:defRPr/>
            </a:pPr>
            <a:r>
              <a:rPr lang="en-US" dirty="0" smtClean="0"/>
              <a:t>BMI= 705 X Body Weight Divided By (Height X Height)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0872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BMI 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746250"/>
            <a:ext cx="36322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Less than 18.5		</a:t>
            </a:r>
          </a:p>
          <a:p>
            <a:pPr>
              <a:defRPr/>
            </a:pPr>
            <a:r>
              <a:rPr lang="en-US" dirty="0" smtClean="0"/>
              <a:t>18.5-24.9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25-29.9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30 and above  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0032" y="1628800"/>
            <a:ext cx="36322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Under weight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Normal weight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Overweight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Obese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601" y="980728"/>
            <a:ext cx="3168526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Nutrition Test</a:t>
            </a:r>
          </a:p>
        </p:txBody>
      </p:sp>
      <p:pic>
        <p:nvPicPr>
          <p:cNvPr id="870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436385" cy="362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052736"/>
            <a:ext cx="7620000" cy="3200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What would you feed</a:t>
            </a:r>
            <a:br>
              <a:rPr lang="en-US" dirty="0" smtClean="0"/>
            </a:br>
            <a:r>
              <a:rPr lang="en-US" dirty="0" smtClean="0"/>
              <a:t>a 6 year old for </a:t>
            </a:r>
            <a:br>
              <a:rPr lang="en-US" dirty="0" smtClean="0"/>
            </a:br>
            <a:r>
              <a:rPr lang="en-US" dirty="0" smtClean="0"/>
              <a:t>breakfast before </a:t>
            </a:r>
            <a:br>
              <a:rPr lang="en-US" dirty="0" smtClean="0"/>
            </a:br>
            <a:r>
              <a:rPr lang="en-US" dirty="0" smtClean="0"/>
              <a:t>you send him or </a:t>
            </a:r>
            <a:br>
              <a:rPr lang="en-US" dirty="0" smtClean="0"/>
            </a:br>
            <a:r>
              <a:rPr lang="en-US" dirty="0" smtClean="0"/>
              <a:t>her to school?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827583" y="4365104"/>
            <a:ext cx="648504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solidFill>
                  <a:schemeClr val="tx2"/>
                </a:solidFill>
              </a:rPr>
              <a:t>Write your answer on a separate</a:t>
            </a:r>
          </a:p>
          <a:p>
            <a:r>
              <a:rPr lang="en-US" altLang="en-US" sz="3200" dirty="0">
                <a:solidFill>
                  <a:schemeClr val="tx2"/>
                </a:solidFill>
              </a:rPr>
              <a:t>sheet of paper.</a:t>
            </a:r>
          </a:p>
        </p:txBody>
      </p:sp>
      <p:pic>
        <p:nvPicPr>
          <p:cNvPr id="8806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16125" y="620688"/>
            <a:ext cx="7127875" cy="7239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Lifetime Income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696" y="2204864"/>
            <a:ext cx="7116762" cy="3744639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HIGH SCHOOL           </a:t>
            </a:r>
            <a:r>
              <a:rPr lang="en-US" sz="3200" dirty="0"/>
              <a:t>$1,017,120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SOME COLLEGE        </a:t>
            </a:r>
            <a:r>
              <a:rPr lang="en-US" sz="3200" dirty="0"/>
              <a:t>$1,134,120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ASSOCIATE                </a:t>
            </a:r>
            <a:r>
              <a:rPr lang="en-US" sz="3200" dirty="0"/>
              <a:t>$1,224,600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BACHELORS              </a:t>
            </a:r>
            <a:r>
              <a:rPr lang="en-US" sz="3200" dirty="0"/>
              <a:t>$1,662,960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MASTERS                   </a:t>
            </a:r>
            <a:r>
              <a:rPr lang="en-US" sz="3200" dirty="0"/>
              <a:t>$2,028,000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PROFESSIONAL        </a:t>
            </a:r>
            <a:r>
              <a:rPr lang="en-US" sz="3200" dirty="0"/>
              <a:t>$2,706,600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92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90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Let’s hear some </a:t>
            </a:r>
            <a:r>
              <a:rPr lang="en-US" dirty="0" smtClean="0"/>
              <a:t>examples.</a:t>
            </a:r>
            <a:endParaRPr lang="en-US" dirty="0" smtClean="0"/>
          </a:p>
        </p:txBody>
      </p:sp>
      <p:pic>
        <p:nvPicPr>
          <p:cNvPr id="8909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2438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55576" y="162880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Nutrition Test, Part II</a:t>
            </a:r>
          </a:p>
        </p:txBody>
      </p:sp>
      <p:sp>
        <p:nvSpPr>
          <p:cNvPr id="90115" name="Text Box 1027"/>
          <p:cNvSpPr txBox="1">
            <a:spLocks noChangeArrowheads="1"/>
          </p:cNvSpPr>
          <p:nvPr/>
        </p:nvSpPr>
        <p:spPr bwMode="auto">
          <a:xfrm>
            <a:off x="974725" y="2405063"/>
            <a:ext cx="7346950" cy="1739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/>
              <a:t>What did you have for breakfast</a:t>
            </a:r>
          </a:p>
          <a:p>
            <a:r>
              <a:rPr lang="en-US" altLang="en-US" sz="3600" dirty="0"/>
              <a:t>this morning?  Write this on a sheet</a:t>
            </a:r>
          </a:p>
          <a:p>
            <a:r>
              <a:rPr lang="en-US" altLang="en-US" sz="3600" dirty="0"/>
              <a:t>of paper.</a:t>
            </a:r>
            <a:endParaRPr lang="en-US" altLang="en-US" sz="36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Nutrition Test: Part III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many teaspoons of sugar are in a can of soda?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9675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There are 9 teaspoons of sugar in a can of soda!</a:t>
            </a:r>
          </a:p>
        </p:txBody>
      </p:sp>
      <p:graphicFrame>
        <p:nvGraphicFramePr>
          <p:cNvPr id="92163" name="Object 2"/>
          <p:cNvGraphicFramePr>
            <a:graphicFrameLocks noChangeAspect="1"/>
          </p:cNvGraphicFramePr>
          <p:nvPr/>
        </p:nvGraphicFramePr>
        <p:xfrm>
          <a:off x="2819400" y="2590800"/>
          <a:ext cx="2757488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8" name="Clip" r:id="rId3" imgW="1963093" imgH="2261857" progId="MS_ClipArt_Gallery.5">
                  <p:embed/>
                </p:oleObj>
              </mc:Choice>
              <mc:Fallback>
                <p:oleObj name="Clip" r:id="rId3" imgW="1963093" imgH="2261857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590800"/>
                        <a:ext cx="2757488" cy="317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124744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         Use </a:t>
            </a:r>
            <a:r>
              <a:rPr lang="en-US" dirty="0" smtClean="0"/>
              <a:t>Choose My Plate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Guide Your Choices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916832"/>
            <a:ext cx="7416800" cy="388843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About 2/3 of the plate is filled with vegetables, fruits and grains.</a:t>
            </a:r>
            <a:endParaRPr lang="en-US" dirty="0"/>
          </a:p>
        </p:txBody>
      </p:sp>
      <p:pic>
        <p:nvPicPr>
          <p:cNvPr id="4" name="Picture 3" descr="http://www.choosemyplate.gov/images/MyPlateImages/JPG/myplate_gr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111758" cy="2646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7784" y="1484784"/>
            <a:ext cx="3816598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Learn to Relax</a:t>
            </a:r>
          </a:p>
        </p:txBody>
      </p:sp>
      <p:graphicFrame>
        <p:nvGraphicFramePr>
          <p:cNvPr id="104452" name="Object 5"/>
          <p:cNvGraphicFramePr>
            <a:graphicFrameLocks noChangeAspect="1"/>
          </p:cNvGraphicFramePr>
          <p:nvPr/>
        </p:nvGraphicFramePr>
        <p:xfrm>
          <a:off x="3124200" y="2135188"/>
          <a:ext cx="3505200" cy="34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2" name="Clip" r:id="rId3" imgW="1522476" imgH="1503274" progId="MS_ClipArt_Gallery.2">
                  <p:embed/>
                </p:oleObj>
              </mc:Choice>
              <mc:Fallback>
                <p:oleObj name="Clip" r:id="rId3" imgW="1522476" imgH="150327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135188"/>
                        <a:ext cx="3505200" cy="346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99592" y="1268760"/>
            <a:ext cx="7772400" cy="1162050"/>
          </a:xfrm>
        </p:spPr>
        <p:txBody>
          <a:bodyPr/>
          <a:lstStyle/>
          <a:p>
            <a:pPr algn="l">
              <a:defRPr/>
            </a:pPr>
            <a:r>
              <a:rPr lang="en-US" sz="3200" dirty="0" smtClean="0"/>
              <a:t>Make exercise such as a brisk walk for 30 minutes, a part of your daily routine</a:t>
            </a:r>
            <a:r>
              <a:rPr lang="en-US" sz="3200" dirty="0" smtClean="0"/>
              <a:t>.  Exercise uses up the stress hormones.  </a:t>
            </a:r>
            <a:endParaRPr lang="en-US" sz="3200" dirty="0" smtClean="0"/>
          </a:p>
        </p:txBody>
      </p:sp>
      <p:graphicFrame>
        <p:nvGraphicFramePr>
          <p:cNvPr id="135171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725491"/>
              </p:ext>
            </p:extLst>
          </p:nvPr>
        </p:nvGraphicFramePr>
        <p:xfrm>
          <a:off x="3275856" y="2924944"/>
          <a:ext cx="3014464" cy="285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0" name="Clip" r:id="rId3" imgW="1795882" imgH="1702613" progId="MS_ClipArt_Gallery.2">
                  <p:embed/>
                </p:oleObj>
              </mc:Choice>
              <mc:Fallback>
                <p:oleObj name="Clip" r:id="rId3" imgW="1795882" imgH="170261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2924944"/>
                        <a:ext cx="3014464" cy="2856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908720"/>
            <a:ext cx="7416800" cy="508000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Music</a:t>
            </a:r>
          </a:p>
        </p:txBody>
      </p:sp>
      <p:pic>
        <p:nvPicPr>
          <p:cNvPr id="145411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9246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505200"/>
            <a:ext cx="7772400" cy="41148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/>
              <a:t>Use a beat slower than your heart </a:t>
            </a:r>
            <a:r>
              <a:rPr lang="en-US" dirty="0" smtClean="0"/>
              <a:t>rate.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196752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Stress Management Checklist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2132856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Manage your time and organize your things</a:t>
            </a:r>
          </a:p>
          <a:p>
            <a:pPr>
              <a:defRPr/>
            </a:pPr>
            <a:r>
              <a:rPr lang="en-US" dirty="0" smtClean="0"/>
              <a:t>Don’t spread yourself too thin</a:t>
            </a:r>
          </a:p>
          <a:p>
            <a:pPr>
              <a:defRPr/>
            </a:pPr>
            <a:r>
              <a:rPr lang="en-US" dirty="0" smtClean="0"/>
              <a:t>Learn to say “no”</a:t>
            </a:r>
          </a:p>
          <a:p>
            <a:pPr>
              <a:defRPr/>
            </a:pPr>
            <a:r>
              <a:rPr lang="en-US" dirty="0" smtClean="0"/>
              <a:t>Cultivate friends</a:t>
            </a:r>
          </a:p>
          <a:p>
            <a:pPr>
              <a:defRPr/>
            </a:pPr>
            <a:r>
              <a:rPr lang="en-US" dirty="0" smtClean="0"/>
              <a:t>Participate in an extracurricular activity</a:t>
            </a:r>
          </a:p>
          <a:p>
            <a:pPr>
              <a:defRPr/>
            </a:pPr>
            <a:r>
              <a:rPr lang="en-US" dirty="0" smtClean="0"/>
              <a:t>Do something fun every day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Stress Management Checklist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204864"/>
            <a:ext cx="7416800" cy="252028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Exercise </a:t>
            </a:r>
            <a:r>
              <a:rPr lang="en-US" dirty="0" smtClean="0"/>
              <a:t>regularly.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Eat </a:t>
            </a:r>
            <a:r>
              <a:rPr lang="en-US" dirty="0" smtClean="0"/>
              <a:t>sensibly.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Get enough </a:t>
            </a:r>
            <a:r>
              <a:rPr lang="en-US" dirty="0" smtClean="0"/>
              <a:t>sleep.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Learn to </a:t>
            </a:r>
            <a:r>
              <a:rPr lang="en-US" dirty="0" smtClean="0"/>
              <a:t>relax.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399" y="1412776"/>
            <a:ext cx="7344816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What is the Value of a College Degree?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914399" y="2852936"/>
            <a:ext cx="759695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b="1" dirty="0">
                <a:solidFill>
                  <a:srgbClr val="F8F8F8"/>
                </a:solidFill>
              </a:rPr>
              <a:t> </a:t>
            </a:r>
            <a:r>
              <a:rPr lang="en-US" sz="3600" dirty="0" smtClean="0"/>
              <a:t>$</a:t>
            </a:r>
            <a:r>
              <a:rPr lang="en-US" sz="3600" dirty="0"/>
              <a:t>1,662,960 </a:t>
            </a:r>
            <a:r>
              <a:rPr lang="en-US" altLang="en-US" sz="3600" dirty="0" smtClean="0"/>
              <a:t>College Graduate</a:t>
            </a:r>
          </a:p>
          <a:p>
            <a:r>
              <a:rPr lang="en-US" altLang="en-US" sz="3600" dirty="0" smtClean="0"/>
              <a:t> </a:t>
            </a:r>
            <a:r>
              <a:rPr lang="en-US" altLang="en-US" sz="3600" u="sng" dirty="0" smtClean="0"/>
              <a:t>$</a:t>
            </a:r>
            <a:r>
              <a:rPr lang="en-US" sz="3600" u="sng" dirty="0" smtClean="0"/>
              <a:t>1,017,120 </a:t>
            </a:r>
            <a:r>
              <a:rPr lang="en-US" altLang="en-US" sz="3600" dirty="0" smtClean="0"/>
              <a:t>High School Graduate</a:t>
            </a:r>
          </a:p>
          <a:p>
            <a:r>
              <a:rPr lang="en-US" altLang="en-US" sz="3600" dirty="0" smtClean="0"/>
              <a:t>     </a:t>
            </a:r>
            <a:r>
              <a:rPr lang="en-US" sz="3600" dirty="0">
                <a:solidFill>
                  <a:schemeClr val="accent1"/>
                </a:solidFill>
              </a:rPr>
              <a:t>$645,840</a:t>
            </a:r>
            <a:r>
              <a:rPr lang="en-US" sz="3600" dirty="0"/>
              <a:t> </a:t>
            </a:r>
            <a:r>
              <a:rPr lang="en-US" altLang="en-US" sz="3600" dirty="0" smtClean="0"/>
              <a:t>Value of College</a:t>
            </a:r>
          </a:p>
          <a:p>
            <a:r>
              <a:rPr lang="en-US" altLang="en-US" sz="3600" dirty="0" smtClean="0"/>
              <a:t>                     Degree</a:t>
            </a:r>
          </a:p>
          <a:p>
            <a:endParaRPr lang="en-US" altLang="en-US" sz="3600" b="1" dirty="0" smtClean="0">
              <a:solidFill>
                <a:srgbClr val="FF0000"/>
              </a:solidFill>
            </a:endParaRPr>
          </a:p>
          <a:p>
            <a:endParaRPr lang="en-US" alt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416800" cy="508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Take Action to Reduce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28800"/>
            <a:ext cx="7416800" cy="511175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Concentrate your efforts on doing something about the problem.</a:t>
            </a:r>
          </a:p>
          <a:p>
            <a:pPr>
              <a:defRPr/>
            </a:pPr>
            <a:r>
              <a:rPr lang="en-US" dirty="0" smtClean="0"/>
              <a:t>Seek information on how to solve your problem.</a:t>
            </a:r>
          </a:p>
          <a:p>
            <a:pPr>
              <a:defRPr/>
            </a:pPr>
            <a:r>
              <a:rPr lang="en-US" dirty="0" smtClean="0"/>
              <a:t>Make a plan of action.</a:t>
            </a:r>
          </a:p>
          <a:p>
            <a:pPr>
              <a:defRPr/>
            </a:pPr>
            <a:r>
              <a:rPr lang="en-US" dirty="0" smtClean="0"/>
              <a:t>Make it a priority to solve the problem.</a:t>
            </a:r>
          </a:p>
          <a:p>
            <a:pPr>
              <a:defRPr/>
            </a:pPr>
            <a:r>
              <a:rPr lang="en-US" dirty="0" smtClean="0"/>
              <a:t>Do what needs to be done, one step at a time.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5575" cy="2319338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Success is a   </a:t>
            </a:r>
            <a:r>
              <a:rPr lang="en-US" sz="8000" dirty="0" smtClean="0">
                <a:solidFill>
                  <a:schemeClr val="tx1"/>
                </a:solidFill>
              </a:rPr>
              <a:t>HABIT</a:t>
            </a:r>
            <a:endParaRPr lang="en-US" sz="6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412776"/>
            <a:ext cx="7416800" cy="508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Success is a Habit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2060848"/>
            <a:ext cx="7416800" cy="194421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We establish habits by taking small actions each day.</a:t>
            </a:r>
          </a:p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You can establish habits for success.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accent1"/>
                </a:solidFill>
              </a:rPr>
              <a:t>Exercise: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I am successful when I: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079847"/>
              </p:ext>
            </p:extLst>
          </p:nvPr>
        </p:nvGraphicFramePr>
        <p:xfrm>
          <a:off x="3347864" y="476672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3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76672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Exercise: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1"/>
                </a:solidFill>
              </a:rPr>
              <a:t>I am successful when I: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Behaviors which interfere with my success.</a:t>
            </a:r>
            <a:r>
              <a:rPr lang="en-US" dirty="0" smtClean="0">
                <a:solidFill>
                  <a:srgbClr val="F8F8F8"/>
                </a:solidFill>
              </a:rPr>
              <a:t>:</a:t>
            </a: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4267200" y="228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87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28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36912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Exercise: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am successful when I:</a:t>
            </a:r>
            <a:br>
              <a:rPr lang="en-US" dirty="0" smtClean="0"/>
            </a:br>
            <a:r>
              <a:rPr lang="en-US" dirty="0" smtClean="0">
                <a:solidFill>
                  <a:srgbClr val="F8F8F8"/>
                </a:solidFill>
              </a:rPr>
              <a:t/>
            </a:r>
            <a:br>
              <a:rPr lang="en-US" dirty="0" smtClean="0">
                <a:solidFill>
                  <a:srgbClr val="F8F8F8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Behaviors which interfere with my success: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 would like to:</a:t>
            </a:r>
          </a:p>
        </p:txBody>
      </p:sp>
      <p:graphicFrame>
        <p:nvGraphicFramePr>
          <p:cNvPr id="66563" name="Object 0"/>
          <p:cNvGraphicFramePr>
            <a:graphicFrameLocks noChangeAspect="1"/>
          </p:cNvGraphicFramePr>
          <p:nvPr/>
        </p:nvGraphicFramePr>
        <p:xfrm>
          <a:off x="6553200" y="609600"/>
          <a:ext cx="1958975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1" name="Clip" r:id="rId3" imgW="2569675" imgH="2248277" progId="MS_ClipArt_Gallery.2">
                  <p:embed/>
                </p:oleObj>
              </mc:Choice>
              <mc:Fallback>
                <p:oleObj name="Clip" r:id="rId3" imgW="2569675" imgH="224827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609600"/>
                        <a:ext cx="1958975" cy="171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A PRACTICAL  EXAMPLE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54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Step 1.</a:t>
            </a:r>
            <a:r>
              <a:rPr lang="en-US" dirty="0" smtClean="0">
                <a:solidFill>
                  <a:srgbClr val="F8F8F8"/>
                </a:solidFill>
              </a:rPr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chemeClr val="hlink"/>
                </a:solidFill>
              </a:rPr>
              <a:t>State the problem.</a:t>
            </a:r>
            <a:endParaRPr lang="en-US" dirty="0" smtClean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22325" y="3022600"/>
            <a:ext cx="776366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5400" dirty="0"/>
              <a:t>I have a chocolate chip</a:t>
            </a:r>
          </a:p>
          <a:p>
            <a:r>
              <a:rPr lang="en-US" altLang="en-US" sz="5400" dirty="0" smtClean="0"/>
              <a:t>cookie </a:t>
            </a:r>
            <a:r>
              <a:rPr lang="en-US" altLang="en-US" sz="5400" dirty="0"/>
              <a:t>eating </a:t>
            </a:r>
            <a:r>
              <a:rPr lang="en-US" altLang="en-US" sz="5400" dirty="0" smtClean="0"/>
              <a:t>habit.</a:t>
            </a:r>
            <a:endParaRPr lang="en-US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1026"/>
          <p:cNvGraphicFramePr>
            <a:graphicFrameLocks noChangeAspect="1"/>
          </p:cNvGraphicFramePr>
          <p:nvPr/>
        </p:nvGraphicFramePr>
        <p:xfrm>
          <a:off x="1828800" y="1443038"/>
          <a:ext cx="6019800" cy="364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5" name="Clip" r:id="rId3" imgW="772810" imgH="468619" progId="MS_ClipArt_Gallery.2">
                  <p:embed/>
                </p:oleObj>
              </mc:Choice>
              <mc:Fallback>
                <p:oleObj name="Clip" r:id="rId3" imgW="772810" imgH="46861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443038"/>
                        <a:ext cx="6019800" cy="364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27584" y="2780928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Step 2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chemeClr val="hlink"/>
                </a:solidFill>
              </a:rPr>
              <a:t>Choose one small behavior at a time</a:t>
            </a:r>
            <a:br>
              <a:rPr lang="en-US" sz="6000" dirty="0" smtClean="0">
                <a:solidFill>
                  <a:schemeClr val="hlink"/>
                </a:solidFill>
              </a:rPr>
            </a:br>
            <a:r>
              <a:rPr lang="en-US" sz="5400" dirty="0" smtClean="0">
                <a:solidFill>
                  <a:schemeClr val="hlink"/>
                </a:solidFill>
              </a:rPr>
              <a:t/>
            </a:r>
            <a:br>
              <a:rPr lang="en-US" sz="5400" dirty="0" smtClean="0">
                <a:solidFill>
                  <a:schemeClr val="hlink"/>
                </a:solidFill>
              </a:rPr>
            </a:br>
            <a:r>
              <a:rPr lang="en-US" sz="5400" dirty="0" smtClean="0">
                <a:solidFill>
                  <a:schemeClr val="tx2"/>
                </a:solidFill>
              </a:rPr>
              <a:t>Make it small.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000000"/>
      </a:dk2>
      <a:lt2>
        <a:srgbClr val="9B6902"/>
      </a:lt2>
      <a:accent1>
        <a:srgbClr val="C75E00"/>
      </a:accent1>
      <a:accent2>
        <a:srgbClr val="FED416"/>
      </a:accent2>
      <a:accent3>
        <a:srgbClr val="FFFFFF"/>
      </a:accent3>
      <a:accent4>
        <a:srgbClr val="404040"/>
      </a:accent4>
      <a:accent5>
        <a:srgbClr val="E0B6AA"/>
      </a:accent5>
      <a:accent6>
        <a:srgbClr val="E6C013"/>
      </a:accent6>
      <a:hlink>
        <a:srgbClr val="EE6600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</TotalTime>
  <Words>1641</Words>
  <Application>Microsoft Office PowerPoint</Application>
  <PresentationFormat>On-screen Show (4:3)</PresentationFormat>
  <Paragraphs>317</Paragraphs>
  <Slides>122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122</vt:i4>
      </vt:variant>
    </vt:vector>
  </HeadingPairs>
  <TitlesOfParts>
    <vt:vector size="125" baseType="lpstr">
      <vt:lpstr>template</vt:lpstr>
      <vt:lpstr>Clip</vt:lpstr>
      <vt:lpstr>Microsoft Clip Gallery</vt:lpstr>
      <vt:lpstr>Getting Started </vt:lpstr>
      <vt:lpstr>What are the behaviors and attitudes of an “A” student?</vt:lpstr>
      <vt:lpstr>What Do I Want from College?</vt:lpstr>
      <vt:lpstr>Exercise: What Do I Want from College?   Share your most important reasons with the class.  </vt:lpstr>
      <vt:lpstr>Value of a College Education</vt:lpstr>
      <vt:lpstr>Education Increases Earnings</vt:lpstr>
      <vt:lpstr>Yearly Income</vt:lpstr>
      <vt:lpstr>Lifetime Income</vt:lpstr>
      <vt:lpstr>What is the Value of a College Degree?</vt:lpstr>
      <vt:lpstr>How much is each college class worth?</vt:lpstr>
      <vt:lpstr>$16,146 per 3 unit class ($645,840 divided by 40 classes for a BA or BS)</vt:lpstr>
      <vt:lpstr>What is one hour of a college class worth?</vt:lpstr>
      <vt:lpstr>$336 per hour in class ($16,146 divided by 48 hours in class)</vt:lpstr>
      <vt:lpstr>Would you attend class today and be prepared if I paid you $336? </vt:lpstr>
      <vt:lpstr>Of course, these payments are over a working lifetime of 30 years.</vt:lpstr>
      <vt:lpstr>Choosing Your Major</vt:lpstr>
      <vt:lpstr>How to Choose a Major</vt:lpstr>
      <vt:lpstr>How do you motivate yourself?</vt:lpstr>
      <vt:lpstr>There are many ways to be  motivated.  Let’s see if any are useful to you.</vt:lpstr>
      <vt:lpstr>PowerPoint Presentation</vt:lpstr>
      <vt:lpstr>No pessimist ever discovered the secrets of the stars, or sailed to an uncharted land, or opened a new doorway for the human spirit.                    Helen Keller</vt:lpstr>
      <vt:lpstr>Benefits of Positive Thinking</vt:lpstr>
      <vt:lpstr>If you are optimistic and believe that a goal is achievable, you are more likely to take the steps necessary to accomplish it.   </vt:lpstr>
      <vt:lpstr>Optimism Vs. Pessimism How does it apply to college?</vt:lpstr>
      <vt:lpstr>Find something interesting in your studies.   Exercise: Textbook Skimming </vt:lpstr>
      <vt:lpstr>Ways to Improve Your Concentration</vt:lpstr>
      <vt:lpstr>Concentration and motivation are connected.</vt:lpstr>
      <vt:lpstr>Minimize Distractions</vt:lpstr>
      <vt:lpstr>Be Here Now</vt:lpstr>
      <vt:lpstr>For example, do not think about pink elephants!</vt:lpstr>
      <vt:lpstr>How many of you thought about pink elephants?</vt:lpstr>
      <vt:lpstr>When your mind wanders, gently bring it back to the here and now.</vt:lpstr>
      <vt:lpstr>Can you be here now for two minutes?</vt:lpstr>
      <vt:lpstr>Focus on this number for 2 minutes:</vt:lpstr>
      <vt:lpstr>Where did your mind go during these two minutes?</vt:lpstr>
      <vt:lpstr>The Spider Technique</vt:lpstr>
      <vt:lpstr>Set up a Worry Time</vt:lpstr>
      <vt:lpstr>Increase Your Activity</vt:lpstr>
      <vt:lpstr>The Checkmark Technique</vt:lpstr>
      <vt:lpstr>Change Topics</vt:lpstr>
      <vt:lpstr>Motivation is a key to success.  </vt:lpstr>
      <vt:lpstr>Intrinsic Vs. Extrinsic Motivation</vt:lpstr>
      <vt:lpstr>Motivation</vt:lpstr>
      <vt:lpstr>Motivation</vt:lpstr>
      <vt:lpstr>Which is the more powerful motivator?</vt:lpstr>
      <vt:lpstr>Intrinsic motivation is the most powerful.</vt:lpstr>
      <vt:lpstr>Taking Control of Your Life</vt:lpstr>
      <vt:lpstr>PowerPoint Presentation</vt:lpstr>
      <vt:lpstr>Locus of Control</vt:lpstr>
      <vt:lpstr>Locus of Control</vt:lpstr>
      <vt:lpstr>What is more likely to lead to achievement in college?</vt:lpstr>
      <vt:lpstr>Internal locus of control is most likely to lead to success in college.</vt:lpstr>
      <vt:lpstr>Exercise: Locus of Control                  CSI Activity</vt:lpstr>
      <vt:lpstr>       More Types of Motivation</vt:lpstr>
      <vt:lpstr>Affiliation Motivation</vt:lpstr>
      <vt:lpstr>How can you use affiliation motivation to be successful in college?</vt:lpstr>
      <vt:lpstr>Affiliation Motivation      </vt:lpstr>
      <vt:lpstr>Achievement Motivation</vt:lpstr>
      <vt:lpstr>Are you motivated by achievement?</vt:lpstr>
      <vt:lpstr>Learning and Motivation</vt:lpstr>
      <vt:lpstr>Find a reward to increase desirable behavior.</vt:lpstr>
      <vt:lpstr>Good rewards:  1. Do not involve alcohol or drugs </vt:lpstr>
      <vt:lpstr>Good rewards:   1. Do not involve alcohol or drugs 2.  Do not have too many calories</vt:lpstr>
      <vt:lpstr>Good rewards: 1. Do not involve alcohol or drugs 2.  Do not have too many calories 3.  Do not cost too much money </vt:lpstr>
      <vt:lpstr>What are some good rewards for studying?</vt:lpstr>
      <vt:lpstr>How does health affect learning?</vt:lpstr>
      <vt:lpstr>Get Started, Get Healthy</vt:lpstr>
      <vt:lpstr>Lack of Sleep Causes</vt:lpstr>
      <vt:lpstr>Staying up late and cramming for a test is probably not a good idea!</vt:lpstr>
      <vt:lpstr>          Be Physically Active           Each Day  </vt:lpstr>
      <vt:lpstr>Adults Need 30-60 Minutes of Moderate Activity Each Day</vt:lpstr>
      <vt:lpstr>Nutrition: You Are What You Eat</vt:lpstr>
      <vt:lpstr>        Aim for a Healthy Weight </vt:lpstr>
      <vt:lpstr>What is the best way to maintain a healthy weight?</vt:lpstr>
      <vt:lpstr>Maintain a healthy weight through:</vt:lpstr>
      <vt:lpstr>Calculate Your Body Mass Index (BMI)</vt:lpstr>
      <vt:lpstr>BMI </vt:lpstr>
      <vt:lpstr>Nutrition Test</vt:lpstr>
      <vt:lpstr>What would you feed a 6 year old for  breakfast before  you send him or  her to school?</vt:lpstr>
      <vt:lpstr>Let’s hear some examples.</vt:lpstr>
      <vt:lpstr>Nutrition Test, Part II</vt:lpstr>
      <vt:lpstr>Nutrition Test: Part III  How many teaspoons of sugar are in a can of soda?</vt:lpstr>
      <vt:lpstr>There are 9 teaspoons of sugar in a can of soda!</vt:lpstr>
      <vt:lpstr>         Use Choose My Plate to           Guide Your Choices</vt:lpstr>
      <vt:lpstr>Learn to Relax</vt:lpstr>
      <vt:lpstr>Make exercise such as a brisk walk for 30 minutes, a part of your daily routine.  Exercise uses up the stress hormones.  </vt:lpstr>
      <vt:lpstr>Music</vt:lpstr>
      <vt:lpstr>Stress Management Checklist</vt:lpstr>
      <vt:lpstr>Stress Management Checklist</vt:lpstr>
      <vt:lpstr>Take Action to Reduce Stress</vt:lpstr>
      <vt:lpstr>Success is a   HABIT</vt:lpstr>
      <vt:lpstr>Success is a Habit</vt:lpstr>
      <vt:lpstr>Exercise:  I am successful when I:</vt:lpstr>
      <vt:lpstr>Exercise:  I am successful when I:  Behaviors which interfere with my success.:</vt:lpstr>
      <vt:lpstr>Exercise:  I am successful when I:  Behaviors which interfere with my success:  I would like to:</vt:lpstr>
      <vt:lpstr>A PRACTICAL  EXAMPLE</vt:lpstr>
      <vt:lpstr>Step 1.  State the problem.</vt:lpstr>
      <vt:lpstr>PowerPoint Presentation</vt:lpstr>
      <vt:lpstr>Step 2  Choose one small behavior at a time  Make it small.</vt:lpstr>
      <vt:lpstr>Changing one small behavior is like making a ripple on a lake.</vt:lpstr>
      <vt:lpstr>Change one small behavior and you can change your life.</vt:lpstr>
      <vt:lpstr>I will eat a healthy snack.    NOT I will lose weight. or I will never eat cookies.</vt:lpstr>
      <vt:lpstr>Step 3:  State in a positive way the behavior you wish to accomplish.</vt:lpstr>
      <vt:lpstr>                   EXAMPLE  I will eat a healthy snack. instead of eating cookies.</vt:lpstr>
      <vt:lpstr>  Write an intention statement.</vt:lpstr>
      <vt:lpstr>Step 4 Count the behavior</vt:lpstr>
      <vt:lpstr>PowerPoint Presentation</vt:lpstr>
      <vt:lpstr>Step 5: Picture in your mind the actions you will take.  Visualize your success.  </vt:lpstr>
      <vt:lpstr>Step 6  Practice</vt:lpstr>
      <vt:lpstr>    Step 7  Find a reward for your behavior.</vt:lpstr>
      <vt:lpstr>Step 6: What reward will you use?  </vt:lpstr>
      <vt:lpstr>10 Habits of Successful College Students</vt:lpstr>
      <vt:lpstr>10 Habits of Successful College Students</vt:lpstr>
      <vt:lpstr>Assignment  How to Change a Habit Keep a log for 10 days</vt:lpstr>
      <vt:lpstr>Keys to Success: Persistence</vt:lpstr>
      <vt:lpstr>Persistence Will Get You Almost Anything Eventually</vt:lpstr>
      <vt:lpstr>90% of success is showing up!  (You also have to do some work when you get there.)</vt:lpstr>
      <vt:lpstr>Make a commitment  to reach your dreams.</vt:lpstr>
      <vt:lpstr>Getting a college degree can be like climbing Mt. Everest.</vt:lpstr>
      <vt:lpstr>How to Climb Mt. Everest</vt:lpstr>
      <vt:lpstr>Succeed in college one step at a time.</vt:lpstr>
      <vt:lpstr>Assignment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Marsha</cp:lastModifiedBy>
  <cp:revision>109</cp:revision>
  <dcterms:created xsi:type="dcterms:W3CDTF">2006-06-29T12:15:01Z</dcterms:created>
  <dcterms:modified xsi:type="dcterms:W3CDTF">2013-11-18T20:13:47Z</dcterms:modified>
</cp:coreProperties>
</file>